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Arimo" panose="020B0604020202020204" charset="0"/>
      <p:regular r:id="rId37"/>
    </p:embeddedFont>
    <p:embeddedFont>
      <p:font typeface="Poppins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8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75802" y="6486158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13725" y="2932076"/>
            <a:ext cx="11091750" cy="330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b="1" dirty="0">
                <a:solidFill>
                  <a:srgbClr val="0BA391"/>
                </a:solidFill>
                <a:latin typeface="Poppins Bold"/>
                <a:ea typeface="Poppins Bold"/>
                <a:cs typeface="Poppins Bold"/>
                <a:sym typeface="Poppins Bold"/>
              </a:rPr>
              <a:t>Cyber Security Analysis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22300" y="6486126"/>
            <a:ext cx="3532800" cy="728464"/>
            <a:chOff x="0" y="0"/>
            <a:chExt cx="4710400" cy="9712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0411" cy="971342"/>
            </a:xfrm>
            <a:custGeom>
              <a:avLst/>
              <a:gdLst/>
              <a:ahLst/>
              <a:cxnLst/>
              <a:rect l="l" t="t" r="r" b="b"/>
              <a:pathLst>
                <a:path w="4710411" h="971342">
                  <a:moveTo>
                    <a:pt x="0" y="0"/>
                  </a:moveTo>
                  <a:lnTo>
                    <a:pt x="4710411" y="0"/>
                  </a:lnTo>
                  <a:lnTo>
                    <a:pt x="4710411" y="971342"/>
                  </a:lnTo>
                  <a:lnTo>
                    <a:pt x="0" y="971342"/>
                  </a:ln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710400" cy="99986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3A3E5F"/>
                  </a:solidFill>
                  <a:latin typeface="Arimo"/>
                  <a:ea typeface="Arimo"/>
                  <a:cs typeface="Arimo"/>
                  <a:sym typeface="Arimo"/>
                </a:rPr>
                <a:t>Hrishikesh Yadav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2306398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0" y="0"/>
                </a:moveTo>
                <a:lnTo>
                  <a:pt x="6010450" y="0"/>
                </a:lnTo>
                <a:lnTo>
                  <a:pt x="601045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06398" y="-278959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554712"/>
            <a:ext cx="8479950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) How does Argentina's NCSI score compare with other South American countries, and what trends can be observed?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" y="9487549"/>
            <a:ext cx="18288006" cy="1598902"/>
          </a:xfrm>
          <a:custGeom>
            <a:avLst/>
            <a:gdLst/>
            <a:ahLst/>
            <a:cxnLst/>
            <a:rect l="l" t="t" r="r" b="b"/>
            <a:pathLst>
              <a:path w="18288006" h="1598902">
                <a:moveTo>
                  <a:pt x="0" y="0"/>
                </a:moveTo>
                <a:lnTo>
                  <a:pt x="18288006" y="0"/>
                </a:lnTo>
                <a:lnTo>
                  <a:pt x="18288006" y="1598902"/>
                </a:lnTo>
                <a:lnTo>
                  <a:pt x="0" y="1598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7453" b="-1459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74503" y="1516882"/>
            <a:ext cx="10412083" cy="6507552"/>
          </a:xfrm>
          <a:custGeom>
            <a:avLst/>
            <a:gdLst/>
            <a:ahLst/>
            <a:cxnLst/>
            <a:rect l="l" t="t" r="r" b="b"/>
            <a:pathLst>
              <a:path w="10412083" h="6507552">
                <a:moveTo>
                  <a:pt x="0" y="0"/>
                </a:moveTo>
                <a:lnTo>
                  <a:pt x="10412084" y="0"/>
                </a:lnTo>
                <a:lnTo>
                  <a:pt x="10412084" y="6507552"/>
                </a:lnTo>
                <a:lnTo>
                  <a:pt x="0" y="6507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97591" y="3520194"/>
            <a:ext cx="7955348" cy="546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Argentina ties for highest NCSI score in South America.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Significantly higher than regional average (63.64 vs 48.29).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Several countries close behind (Paraguay, Peru, Chile, Uruguay).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Colombia, Ecuador, Brazil form a middle cluster.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Wide range of scores (63.64 to 10.39) indicates varied cybersecurity capabilities.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Argentina's NCSI score compare with other South American countries, and what trends can be observed?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554712"/>
            <a:ext cx="8479950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correlation between Digital Development Level (DDL) and Global Cybersecurity Index (GCI) across different regions?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30926" y="1372922"/>
            <a:ext cx="13379479" cy="8914078"/>
          </a:xfrm>
          <a:custGeom>
            <a:avLst/>
            <a:gdLst/>
            <a:ahLst/>
            <a:cxnLst/>
            <a:rect l="l" t="t" r="r" b="b"/>
            <a:pathLst>
              <a:path w="13379479" h="8914078">
                <a:moveTo>
                  <a:pt x="0" y="0"/>
                </a:moveTo>
                <a:lnTo>
                  <a:pt x="13379479" y="0"/>
                </a:lnTo>
                <a:lnTo>
                  <a:pt x="13379479" y="8914078"/>
                </a:lnTo>
                <a:lnTo>
                  <a:pt x="0" y="89140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correlation between Digital Development Level (DDL) and Global Cybersecurity Index (GCI) across different regions?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873800"/>
            <a:ext cx="847995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Which countries exhibit a high CEI but low NCSI, and what does that imply about their cybersecurity status?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7956" y="1708251"/>
            <a:ext cx="14527021" cy="8253989"/>
          </a:xfrm>
          <a:custGeom>
            <a:avLst/>
            <a:gdLst/>
            <a:ahLst/>
            <a:cxnLst/>
            <a:rect l="l" t="t" r="r" b="b"/>
            <a:pathLst>
              <a:path w="14527021" h="8253989">
                <a:moveTo>
                  <a:pt x="0" y="0"/>
                </a:moveTo>
                <a:lnTo>
                  <a:pt x="14527021" y="0"/>
                </a:lnTo>
                <a:lnTo>
                  <a:pt x="14527021" y="8253989"/>
                </a:lnTo>
                <a:lnTo>
                  <a:pt x="0" y="8253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Which countries exhibit a high CEI but low NCSI, and what does that imply about their cybersecurity status?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00509" y="6030482"/>
            <a:ext cx="5452431" cy="174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2"/>
              </a:lnSpc>
            </a:pPr>
            <a:r>
              <a:rPr lang="en-US" sz="191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Countries with high CEI but low NCSI may be more exposed to cyber threats while having less developed national cybersecurity capabilities. This suggests a need for these countries to strengthen their cybersecurity measures and policies to better protect against their high exposure.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554712"/>
            <a:ext cx="8479950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How do countries in Europe compare in terms of CEI vs. DDL levels? Are there any clear patterns or anomalies?</a:t>
            </a:r>
          </a:p>
          <a:p>
            <a:pPr algn="l">
              <a:lnSpc>
                <a:spcPts val="5040"/>
              </a:lnSpc>
            </a:pPr>
            <a:endParaRPr lang="en-US" sz="4200" b="1">
              <a:solidFill>
                <a:srgbClr val="3A3E5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875491"/>
            <a:ext cx="11797525" cy="6703139"/>
          </a:xfrm>
          <a:custGeom>
            <a:avLst/>
            <a:gdLst/>
            <a:ahLst/>
            <a:cxnLst/>
            <a:rect l="l" t="t" r="r" b="b"/>
            <a:pathLst>
              <a:path w="11797525" h="6703139">
                <a:moveTo>
                  <a:pt x="0" y="0"/>
                </a:moveTo>
                <a:lnTo>
                  <a:pt x="11797525" y="0"/>
                </a:lnTo>
                <a:lnTo>
                  <a:pt x="11797525" y="6703139"/>
                </a:lnTo>
                <a:lnTo>
                  <a:pt x="0" y="6703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Which countries exhibit a high CEI but low NCSI, and what does that imply about their cybersecurity status?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06869" y="3768948"/>
            <a:ext cx="5452431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1. There appears to be a negative correlation between CEI and DDL in European countries. </a:t>
            </a:r>
          </a:p>
          <a:p>
            <a:pPr algn="l">
              <a:lnSpc>
                <a:spcPts val="3120"/>
              </a:lnSpc>
            </a:pPr>
            <a:endParaRPr lang="en-US" sz="2600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2. Countries with higher DDL tend to have lower CEI, suggesting better digital development might contribute to lower cybersecurity exposure. </a:t>
            </a:r>
          </a:p>
          <a:p>
            <a:pPr algn="l">
              <a:lnSpc>
                <a:spcPts val="3120"/>
              </a:lnSpc>
            </a:pPr>
            <a:endParaRPr lang="en-US" sz="2600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3. Anomalies might represent countries that have unusually high or low DDL compared to their CEI, which could indicate unique cybersecurity situations or data anomalies.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554712"/>
            <a:ext cx="8479950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What are the top 5 countries with the highest GCI scores globally, and what are their CEI and NCSI values?</a:t>
            </a:r>
          </a:p>
          <a:p>
            <a:pPr algn="l">
              <a:lnSpc>
                <a:spcPts val="5040"/>
              </a:lnSpc>
            </a:pPr>
            <a:endParaRPr lang="en-US" sz="4200" b="1">
              <a:solidFill>
                <a:srgbClr val="3A3E5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6820" y="1372922"/>
            <a:ext cx="17259300" cy="8629650"/>
          </a:xfrm>
          <a:custGeom>
            <a:avLst/>
            <a:gdLst/>
            <a:ahLst/>
            <a:cxnLst/>
            <a:rect l="l" t="t" r="r" b="b"/>
            <a:pathLst>
              <a:path w="17259300" h="8629650">
                <a:moveTo>
                  <a:pt x="0" y="0"/>
                </a:moveTo>
                <a:lnTo>
                  <a:pt x="17259300" y="0"/>
                </a:lnTo>
                <a:lnTo>
                  <a:pt x="17259300" y="8629650"/>
                </a:lnTo>
                <a:lnTo>
                  <a:pt x="0" y="86296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What are the top 5 countries with the highest GCI scores globally, and what are their CEI and NCSI values?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873800"/>
            <a:ext cx="847995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Albania's cybersecurity metrics (CEI, GCI, NCSI) compare to other European countries?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2298250"/>
            <a:ext cx="2454150" cy="177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554712"/>
            <a:ext cx="8479950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regional distribution of countries with a CEI of 0, and what could explain the cybersecurity status in those regions?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2825" y="2065919"/>
            <a:ext cx="10877261" cy="7769472"/>
          </a:xfrm>
          <a:custGeom>
            <a:avLst/>
            <a:gdLst/>
            <a:ahLst/>
            <a:cxnLst/>
            <a:rect l="l" t="t" r="r" b="b"/>
            <a:pathLst>
              <a:path w="10877261" h="7769472">
                <a:moveTo>
                  <a:pt x="0" y="0"/>
                </a:moveTo>
                <a:lnTo>
                  <a:pt x="10877261" y="0"/>
                </a:lnTo>
                <a:lnTo>
                  <a:pt x="10877261" y="7769472"/>
                </a:lnTo>
                <a:lnTo>
                  <a:pt x="0" y="7769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regional distribution of countries with a CEI of 0, and what could explain the cybersecurity status in those regions?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06869" y="3768948"/>
            <a:ext cx="5452431" cy="509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Possible explanations for CEI = 0: 1</a:t>
            </a:r>
          </a:p>
          <a:p>
            <a:pPr algn="l">
              <a:lnSpc>
                <a:spcPts val="3120"/>
              </a:lnSpc>
            </a:pPr>
            <a:endParaRPr lang="en-US" sz="2600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120"/>
              </a:lnSpc>
            </a:pPr>
            <a:endParaRPr lang="en-US" sz="2600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1. Limited digital infrastructure or internet penetration 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2. Lack of data or reporting on cybersecurity incidents 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3. Strong cybersecurity measures effectively minimizing exposure 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4. Geopolitical factors influencing cybersecurity landscape 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5. Potential data collection or measurement issues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554712"/>
            <a:ext cx="8479950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Canada's GCI compare with other North American countries, and what factors contribute to its ranking?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8099" y="2529811"/>
            <a:ext cx="9802418" cy="6728489"/>
          </a:xfrm>
          <a:custGeom>
            <a:avLst/>
            <a:gdLst/>
            <a:ahLst/>
            <a:cxnLst/>
            <a:rect l="l" t="t" r="r" b="b"/>
            <a:pathLst>
              <a:path w="9802418" h="6728489">
                <a:moveTo>
                  <a:pt x="0" y="0"/>
                </a:moveTo>
                <a:lnTo>
                  <a:pt x="9802418" y="0"/>
                </a:lnTo>
                <a:lnTo>
                  <a:pt x="9802418" y="6728489"/>
                </a:lnTo>
                <a:lnTo>
                  <a:pt x="0" y="672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Canada's GCI compare with other North American countries, and what factors contribute to its ranking?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06869" y="3768948"/>
            <a:ext cx="5452431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Canada demonstrates strong cybersecurity measures compared to its North American counterparts. Particularly strong in NCSI, Canada could focus on enhancing its CEI to further strengthen its cybersecurity posture.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873800"/>
            <a:ext cx="847995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What patterns emerge when comparing CEI scores across different regions (Africa, Europe, Asia-Pacific, etc.)?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536" y="1621337"/>
            <a:ext cx="8950464" cy="8665663"/>
          </a:xfrm>
          <a:custGeom>
            <a:avLst/>
            <a:gdLst/>
            <a:ahLst/>
            <a:cxnLst/>
            <a:rect l="l" t="t" r="r" b="b"/>
            <a:pathLst>
              <a:path w="8950464" h="8665663">
                <a:moveTo>
                  <a:pt x="0" y="0"/>
                </a:moveTo>
                <a:lnTo>
                  <a:pt x="8950464" y="0"/>
                </a:lnTo>
                <a:lnTo>
                  <a:pt x="8950464" y="8665663"/>
                </a:lnTo>
                <a:lnTo>
                  <a:pt x="0" y="8665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28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What patterns emerge when comparing CEI scores across different regions (Africa, Europe, Asia-Pacific, etc.)?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64430" y="2825787"/>
            <a:ext cx="6983956" cy="665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1. South America has the highest average CEI, suggesting potentially higher cybersecurity exposure. </a:t>
            </a:r>
          </a:p>
          <a:p>
            <a:pPr algn="l">
              <a:lnSpc>
                <a:spcPts val="3120"/>
              </a:lnSpc>
            </a:pPr>
            <a:endParaRPr lang="en-US" sz="2600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2. North America has the lowest average CEI, indicating potentially better overall cybersecurity measures. </a:t>
            </a:r>
          </a:p>
          <a:p>
            <a:pPr algn="l">
              <a:lnSpc>
                <a:spcPts val="3120"/>
              </a:lnSpc>
            </a:pPr>
            <a:endParaRPr lang="en-US" sz="2600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3. Asia Pacific shows the most variation in CEI scores, suggesting diverse cybersecurity landscapes within the region. </a:t>
            </a:r>
          </a:p>
          <a:p>
            <a:pPr algn="l">
              <a:lnSpc>
                <a:spcPts val="3120"/>
              </a:lnSpc>
            </a:pPr>
            <a:endParaRPr lang="en-US" sz="2600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4. There appears to be a negative correlation between CEI and GCI scores across regions, indicating that countries with better cybersecurity measures (higher GCI) tend to have lower cybersecurity exposure (lower CEI).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873800"/>
            <a:ext cx="847995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the Digital Development Level (DDL) impact the GCI scores within the Asia-Pacific region?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7386" y="2389338"/>
            <a:ext cx="13354980" cy="8012988"/>
          </a:xfrm>
          <a:custGeom>
            <a:avLst/>
            <a:gdLst/>
            <a:ahLst/>
            <a:cxnLst/>
            <a:rect l="l" t="t" r="r" b="b"/>
            <a:pathLst>
              <a:path w="13354980" h="8012988">
                <a:moveTo>
                  <a:pt x="0" y="0"/>
                </a:moveTo>
                <a:lnTo>
                  <a:pt x="13354980" y="0"/>
                </a:lnTo>
                <a:lnTo>
                  <a:pt x="13354980" y="8012988"/>
                </a:lnTo>
                <a:lnTo>
                  <a:pt x="0" y="8012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How does the Digital Development Level (DDL) impact the GCI scores within the Asia-Pacific region?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64430" y="1589238"/>
            <a:ext cx="6983956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There is a positive correlation between DDL and GCI in the Asia-Pacific region.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554712"/>
            <a:ext cx="8479950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Is there a strong correlation between Digital Development Level (DDL) and Global Cybersecurity Index (GCI) across all countries?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16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379525"/>
            <a:ext cx="84799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Can countries be clustered into groups based on their CEI, NCSI, and GCI scores?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6806" y="2280859"/>
            <a:ext cx="16694387" cy="8231735"/>
          </a:xfrm>
          <a:custGeom>
            <a:avLst/>
            <a:gdLst/>
            <a:ahLst/>
            <a:cxnLst/>
            <a:rect l="l" t="t" r="r" b="b"/>
            <a:pathLst>
              <a:path w="16694387" h="8231735">
                <a:moveTo>
                  <a:pt x="0" y="0"/>
                </a:moveTo>
                <a:lnTo>
                  <a:pt x="16694388" y="0"/>
                </a:lnTo>
                <a:lnTo>
                  <a:pt x="16694388" y="8231735"/>
                </a:lnTo>
                <a:lnTo>
                  <a:pt x="0" y="8231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1" b="-70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Is there a strong correlation between Digital Development Level (DDL) and Global Cybersecurity Index (GCI) across all countries?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530" y="1556959"/>
            <a:ext cx="1805294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Can countries be clustered into groups based on their CEI, NCSI, and GCI scores?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" y="9487549"/>
            <a:ext cx="18288006" cy="1598902"/>
          </a:xfrm>
          <a:custGeom>
            <a:avLst/>
            <a:gdLst/>
            <a:ahLst/>
            <a:cxnLst/>
            <a:rect l="l" t="t" r="r" b="b"/>
            <a:pathLst>
              <a:path w="18288006" h="1598902">
                <a:moveTo>
                  <a:pt x="0" y="0"/>
                </a:moveTo>
                <a:lnTo>
                  <a:pt x="18288006" y="0"/>
                </a:lnTo>
                <a:lnTo>
                  <a:pt x="18288006" y="1598902"/>
                </a:lnTo>
                <a:lnTo>
                  <a:pt x="0" y="1598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7453" b="-1459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87147"/>
            <a:ext cx="11836326" cy="8285428"/>
          </a:xfrm>
          <a:custGeom>
            <a:avLst/>
            <a:gdLst/>
            <a:ahLst/>
            <a:cxnLst/>
            <a:rect l="l" t="t" r="r" b="b"/>
            <a:pathLst>
              <a:path w="11836326" h="8285428">
                <a:moveTo>
                  <a:pt x="0" y="0"/>
                </a:moveTo>
                <a:lnTo>
                  <a:pt x="11836326" y="0"/>
                </a:lnTo>
                <a:lnTo>
                  <a:pt x="11836326" y="8285428"/>
                </a:lnTo>
                <a:lnTo>
                  <a:pt x="0" y="82854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93768" y="3704474"/>
            <a:ext cx="7459172" cy="337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Albania's ranking in Europe for CEI - 5.0/48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Albania's ranking in Europe for GCI - 40.0/48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Albania's ranking in Europe for NCSI - 33.0/48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Albania's ranking in Europe for DDL: 43.0/48 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Albania has opportunities for improvement in both GCI and NCSI compared to other European countries.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72797"/>
            <a:ext cx="1805294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Albania's cybersecurity metrics (CEI, GCI, NCSI) compare to other European countries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71948" y="3015278"/>
            <a:ext cx="10104800" cy="55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Cluster Analysis Insights 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Number of clusters: 2 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Number of noise points: 12 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Cluster -1 (12 countries): Afghanistan, Bangladesh, Czech Republic, Ecuador, Jordan... 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Cluster 0 (96 countries): Albania, Algeria, Argentina, Armenia, Australia... 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Cluster 1 (84 countries): Andorra, Angola, Antigua and Barbuda, Bahamas, Bahrain... 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Correlation between DDL and GCI: 0.722 (p-value: 0.000)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27275" y="1070582"/>
            <a:ext cx="847995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Which region performs best overall in terms of NCSI scores, and what regional trends can be observed?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1293925"/>
            <a:ext cx="2454150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18</a:t>
            </a:r>
          </a:p>
          <a:p>
            <a:pPr algn="ctr">
              <a:lnSpc>
                <a:spcPts val="14400"/>
              </a:lnSpc>
            </a:pPr>
            <a:endParaRPr lang="en-US" sz="12000" b="1">
              <a:solidFill>
                <a:srgbClr val="3A3E5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00200" y="5942978"/>
            <a:ext cx="847995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Identify countries with extremely high CEI but low GCI or NCSI and investigate the reasons behind these outliers.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212932"/>
            <a:ext cx="16630249" cy="7861136"/>
          </a:xfrm>
          <a:custGeom>
            <a:avLst/>
            <a:gdLst/>
            <a:ahLst/>
            <a:cxnLst/>
            <a:rect l="l" t="t" r="r" b="b"/>
            <a:pathLst>
              <a:path w="16630249" h="7861136">
                <a:moveTo>
                  <a:pt x="0" y="0"/>
                </a:moveTo>
                <a:lnTo>
                  <a:pt x="16630249" y="0"/>
                </a:lnTo>
                <a:lnTo>
                  <a:pt x="16630249" y="7861136"/>
                </a:lnTo>
                <a:lnTo>
                  <a:pt x="0" y="7861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11550"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235625"/>
            <a:ext cx="8479950" cy="386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Explore how Digital Development Level (DDL) trends with Cybersecurity Exposure Index (CEI) across different regions.</a:t>
            </a:r>
          </a:p>
          <a:p>
            <a:pPr algn="l">
              <a:lnSpc>
                <a:spcPts val="5040"/>
              </a:lnSpc>
            </a:pPr>
            <a:endParaRPr lang="en-US" sz="4200" b="1">
              <a:solidFill>
                <a:srgbClr val="3A3E5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19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84927" y="2000602"/>
            <a:ext cx="15474373" cy="7942206"/>
          </a:xfrm>
          <a:custGeom>
            <a:avLst/>
            <a:gdLst/>
            <a:ahLst/>
            <a:cxnLst/>
            <a:rect l="l" t="t" r="r" b="b"/>
            <a:pathLst>
              <a:path w="15474373" h="7942206">
                <a:moveTo>
                  <a:pt x="0" y="0"/>
                </a:moveTo>
                <a:lnTo>
                  <a:pt x="15474373" y="0"/>
                </a:lnTo>
                <a:lnTo>
                  <a:pt x="15474373" y="7942206"/>
                </a:lnTo>
                <a:lnTo>
                  <a:pt x="0" y="7942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2430" r="-1929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Explore how Digital Development Level (DDL) trends with Cybersecurity Exposure Index (CEI) across different regions.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873800"/>
            <a:ext cx="847995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Which country in Africa has the highest NCSI and how does its DDL relate to its other cybersecurity indicators?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" y="9487549"/>
            <a:ext cx="18288006" cy="1598902"/>
          </a:xfrm>
          <a:custGeom>
            <a:avLst/>
            <a:gdLst/>
            <a:ahLst/>
            <a:cxnLst/>
            <a:rect l="l" t="t" r="r" b="b"/>
            <a:pathLst>
              <a:path w="18288006" h="1598902">
                <a:moveTo>
                  <a:pt x="0" y="0"/>
                </a:moveTo>
                <a:lnTo>
                  <a:pt x="18288006" y="0"/>
                </a:lnTo>
                <a:lnTo>
                  <a:pt x="18288006" y="1598902"/>
                </a:lnTo>
                <a:lnTo>
                  <a:pt x="0" y="1598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7453" b="-1459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018" y="1733847"/>
            <a:ext cx="8713094" cy="7524453"/>
          </a:xfrm>
          <a:custGeom>
            <a:avLst/>
            <a:gdLst/>
            <a:ahLst/>
            <a:cxnLst/>
            <a:rect l="l" t="t" r="r" b="b"/>
            <a:pathLst>
              <a:path w="8713094" h="7524453">
                <a:moveTo>
                  <a:pt x="0" y="0"/>
                </a:moveTo>
                <a:lnTo>
                  <a:pt x="8713095" y="0"/>
                </a:lnTo>
                <a:lnTo>
                  <a:pt x="8713095" y="7524453"/>
                </a:lnTo>
                <a:lnTo>
                  <a:pt x="0" y="752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1594" r="-9999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0" y="3282348"/>
            <a:ext cx="8908940" cy="379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Highest CEI in Asia-Pacific: Afghanistan (CEI: 1.000) 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Albania's metrics - 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CEI: 0.566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GCI: 64.320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NCSI: 62.340 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Highest NCSI in Africa: Morocco (NCSI: 70.130)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72797"/>
            <a:ext cx="1805294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Country in Africa has the highest NCSI and how does its DDL relate to its other cybersecurity indicators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5192887"/>
            <a:ext cx="84799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relationship between CEI and GCI for countries in South America?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" y="9487549"/>
            <a:ext cx="18288006" cy="1598902"/>
          </a:xfrm>
          <a:custGeom>
            <a:avLst/>
            <a:gdLst/>
            <a:ahLst/>
            <a:cxnLst/>
            <a:rect l="l" t="t" r="r" b="b"/>
            <a:pathLst>
              <a:path w="18288006" h="1598902">
                <a:moveTo>
                  <a:pt x="0" y="0"/>
                </a:moveTo>
                <a:lnTo>
                  <a:pt x="18288006" y="0"/>
                </a:lnTo>
                <a:lnTo>
                  <a:pt x="18288006" y="1598902"/>
                </a:lnTo>
                <a:lnTo>
                  <a:pt x="0" y="1598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7453" b="-1459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" y="1102627"/>
            <a:ext cx="11179896" cy="8384922"/>
          </a:xfrm>
          <a:custGeom>
            <a:avLst/>
            <a:gdLst/>
            <a:ahLst/>
            <a:cxnLst/>
            <a:rect l="l" t="t" r="r" b="b"/>
            <a:pathLst>
              <a:path w="11179896" h="8384922">
                <a:moveTo>
                  <a:pt x="0" y="0"/>
                </a:moveTo>
                <a:lnTo>
                  <a:pt x="11179896" y="0"/>
                </a:lnTo>
                <a:lnTo>
                  <a:pt x="11179896" y="8384922"/>
                </a:lnTo>
                <a:lnTo>
                  <a:pt x="0" y="8384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12989" y="3802111"/>
            <a:ext cx="7739951" cy="337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Correlation between CEI and GCI in South America - 0.115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The correlation coefficient of 0.115 indicates a very weak positive relationship between CEI and GCI in South American countries. This suggests that as one metric increases, the other tends to increase only slightly.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372797"/>
            <a:ext cx="1805294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Relationship between CEI and GCI for countries in South America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878" y="5777528"/>
            <a:ext cx="10227342" cy="10430902"/>
          </a:xfrm>
          <a:custGeom>
            <a:avLst/>
            <a:gdLst/>
            <a:ahLst/>
            <a:cxnLst/>
            <a:rect l="l" t="t" r="r" b="b"/>
            <a:pathLst>
              <a:path w="10227342" h="10430902">
                <a:moveTo>
                  <a:pt x="0" y="0"/>
                </a:moveTo>
                <a:lnTo>
                  <a:pt x="10227342" y="0"/>
                </a:lnTo>
                <a:lnTo>
                  <a:pt x="10227342" y="10430902"/>
                </a:lnTo>
                <a:lnTo>
                  <a:pt x="0" y="1043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200" y="4235625"/>
            <a:ext cx="8479950" cy="386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Which countries in North America have the lowest Cybersecurity Exposure Index (CEI), and how does it relate to their GCI and NCSI?</a:t>
            </a:r>
          </a:p>
          <a:p>
            <a:pPr algn="l">
              <a:lnSpc>
                <a:spcPts val="5040"/>
              </a:lnSpc>
            </a:pPr>
            <a:endParaRPr lang="en-US" sz="4200" b="1">
              <a:solidFill>
                <a:srgbClr val="3A3E5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73125" y="2208325"/>
            <a:ext cx="2454150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38502" y="0"/>
            <a:ext cx="6010450" cy="10286998"/>
          </a:xfrm>
          <a:custGeom>
            <a:avLst/>
            <a:gdLst/>
            <a:ahLst/>
            <a:cxnLst/>
            <a:rect l="l" t="t" r="r" b="b"/>
            <a:pathLst>
              <a:path w="6010450" h="10286998">
                <a:moveTo>
                  <a:pt x="6010450" y="0"/>
                </a:moveTo>
                <a:lnTo>
                  <a:pt x="0" y="0"/>
                </a:lnTo>
                <a:lnTo>
                  <a:pt x="0" y="10286998"/>
                </a:lnTo>
                <a:lnTo>
                  <a:pt x="6010450" y="10286998"/>
                </a:lnTo>
                <a:lnTo>
                  <a:pt x="6010450" y="0"/>
                </a:lnTo>
                <a:close/>
              </a:path>
            </a:pathLst>
          </a:custGeom>
          <a:blipFill>
            <a:blip r:embed="rId5"/>
            <a:stretch>
              <a:fillRect l="-119185" r="-850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89002" y="3661382"/>
            <a:ext cx="10430902" cy="10227342"/>
          </a:xfrm>
          <a:custGeom>
            <a:avLst/>
            <a:gdLst/>
            <a:ahLst/>
            <a:cxnLst/>
            <a:rect l="l" t="t" r="r" b="b"/>
            <a:pathLst>
              <a:path w="10430902" h="10227342">
                <a:moveTo>
                  <a:pt x="0" y="0"/>
                </a:moveTo>
                <a:lnTo>
                  <a:pt x="10430902" y="0"/>
                </a:lnTo>
                <a:lnTo>
                  <a:pt x="10430902" y="10227342"/>
                </a:lnTo>
                <a:lnTo>
                  <a:pt x="0" y="10227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" y="9487549"/>
            <a:ext cx="18288006" cy="1598902"/>
          </a:xfrm>
          <a:custGeom>
            <a:avLst/>
            <a:gdLst/>
            <a:ahLst/>
            <a:cxnLst/>
            <a:rect l="l" t="t" r="r" b="b"/>
            <a:pathLst>
              <a:path w="18288006" h="1598902">
                <a:moveTo>
                  <a:pt x="0" y="0"/>
                </a:moveTo>
                <a:lnTo>
                  <a:pt x="18288006" y="0"/>
                </a:lnTo>
                <a:lnTo>
                  <a:pt x="18288006" y="1598902"/>
                </a:lnTo>
                <a:lnTo>
                  <a:pt x="0" y="1598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7453" b="-1459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88026" y="8024434"/>
            <a:ext cx="10226568" cy="10430112"/>
          </a:xfrm>
          <a:custGeom>
            <a:avLst/>
            <a:gdLst/>
            <a:ahLst/>
            <a:cxnLst/>
            <a:rect l="l" t="t" r="r" b="b"/>
            <a:pathLst>
              <a:path w="10226568" h="10430112">
                <a:moveTo>
                  <a:pt x="0" y="0"/>
                </a:moveTo>
                <a:lnTo>
                  <a:pt x="10226568" y="0"/>
                </a:lnTo>
                <a:lnTo>
                  <a:pt x="10226568" y="10430112"/>
                </a:lnTo>
                <a:lnTo>
                  <a:pt x="0" y="10430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472115"/>
            <a:ext cx="11188366" cy="6946256"/>
          </a:xfrm>
          <a:custGeom>
            <a:avLst/>
            <a:gdLst/>
            <a:ahLst/>
            <a:cxnLst/>
            <a:rect l="l" t="t" r="r" b="b"/>
            <a:pathLst>
              <a:path w="11188366" h="6946256">
                <a:moveTo>
                  <a:pt x="0" y="0"/>
                </a:moveTo>
                <a:lnTo>
                  <a:pt x="11188366" y="0"/>
                </a:lnTo>
                <a:lnTo>
                  <a:pt x="11188366" y="6946256"/>
                </a:lnTo>
                <a:lnTo>
                  <a:pt x="0" y="6946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66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32652" y="4396773"/>
            <a:ext cx="7955348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Island nations with limited online presence.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Limited funds for cybersecurity initiatives.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Other economic issues may take precedence.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Tourism focused economies of the country</a:t>
            </a: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3A3E5F"/>
                </a:solidFill>
                <a:latin typeface="Arimo"/>
                <a:ea typeface="Arimo"/>
                <a:cs typeface="Arimo"/>
                <a:sym typeface="Arimo"/>
              </a:rPr>
              <a:t>Reduced need for extensive connectivity.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3A3E5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372797"/>
            <a:ext cx="1805294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3A3E5F"/>
                </a:solidFill>
                <a:latin typeface="Poppins Bold"/>
                <a:ea typeface="Poppins Bold"/>
                <a:cs typeface="Poppins Bold"/>
                <a:sym typeface="Poppins Bold"/>
              </a:rPr>
              <a:t>Which countries in North America have the lowest Cybersecurity Exposure Index (CEI), and how does it relate to their GCI and NCSI?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3200" b="1">
              <a:solidFill>
                <a:srgbClr val="3A3E5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1354</Words>
  <Application>Microsoft Office PowerPoint</Application>
  <PresentationFormat>Custom</PresentationFormat>
  <Paragraphs>184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Poppins Bold</vt:lpstr>
      <vt:lpstr>Arial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[Hrishikesh] Data Defenders</dc:title>
  <dc:creator>hp</dc:creator>
  <cp:lastModifiedBy>Hrishikesh Yadav</cp:lastModifiedBy>
  <cp:revision>2</cp:revision>
  <dcterms:created xsi:type="dcterms:W3CDTF">2006-08-16T00:00:00Z</dcterms:created>
  <dcterms:modified xsi:type="dcterms:W3CDTF">2024-10-17T22:49:41Z</dcterms:modified>
  <dc:identifier>DAGTP_Q4bEo</dc:identifier>
</cp:coreProperties>
</file>